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57" r:id="rId4"/>
    <p:sldId id="261" r:id="rId5"/>
    <p:sldId id="258" r:id="rId6"/>
    <p:sldId id="259" r:id="rId7"/>
  </p:sldIdLst>
  <p:sldSz cx="9144000" cy="6858000" type="screen4x3"/>
  <p:notesSz cx="6858000" cy="9144000"/>
  <p:defaultTex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p:cViewPr varScale="1">
        <p:scale>
          <a:sx n="154" d="100"/>
          <a:sy n="154" d="100"/>
        </p:scale>
        <p:origin x="2004" y="1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标题幻灯片">
    <p:spTree>
      <p:nvGrpSpPr>
        <p:cNvPr id="1" name=""/>
        <p:cNvGrpSpPr/>
        <p:nvPr/>
      </p:nvGrpSpPr>
      <p:grpSpPr bwMode="auto">
        <a:xfrm>
          <a:off x="0" y="0"/>
          <a:ext cx="0" cy="0"/>
          <a:chOff x="0" y="0"/>
          <a:chExt cx="0" cy="0"/>
        </a:xfrm>
      </p:grpSpPr>
      <p:sp>
        <p:nvSpPr>
          <p:cNvPr id="4" name="标题 1"/>
          <p:cNvSpPr>
            <a:spLocks noGrp="1"/>
          </p:cNvSpPr>
          <p:nvPr>
            <p:ph type="ctrTitle"/>
          </p:nvPr>
        </p:nvSpPr>
        <p:spPr bwMode="auto">
          <a:xfrm>
            <a:off x="685800" y="2130424"/>
            <a:ext cx="7772400" cy="1470024"/>
          </a:xfrm>
        </p:spPr>
        <p:txBody>
          <a:bodyPr/>
          <a:lstStyle/>
          <a:p>
            <a:pPr>
              <a:defRPr/>
            </a:pPr>
            <a:r>
              <a:rPr lang="zh-CN"/>
              <a:t>单击此处编辑母版标题样式</a:t>
            </a:r>
          </a:p>
        </p:txBody>
      </p:sp>
      <p:sp>
        <p:nvSpPr>
          <p:cNvPr id="5" name="副标题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zh-CN"/>
              <a:t>单击此处编辑母版副标题样式</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标题和竖排文字">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竖排文字占位符 2"/>
          <p:cNvSpPr>
            <a:spLocks noGrp="1"/>
          </p:cNvSpPr>
          <p:nvPr>
            <p:ph type="body" orient="vert" idx="1"/>
          </p:nvPr>
        </p:nvSpPr>
        <p:spPr bwMode="auto"/>
        <p:txBody>
          <a:bodyPr vert="eaVert"/>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垂直排列标题与文本">
    <p:spTree>
      <p:nvGrpSpPr>
        <p:cNvPr id="1" name=""/>
        <p:cNvGrpSpPr/>
        <p:nvPr/>
      </p:nvGrpSpPr>
      <p:grpSpPr bwMode="auto">
        <a:xfrm>
          <a:off x="0" y="0"/>
          <a:ext cx="0" cy="0"/>
          <a:chOff x="0" y="0"/>
          <a:chExt cx="0" cy="0"/>
        </a:xfrm>
      </p:grpSpPr>
      <p:sp>
        <p:nvSpPr>
          <p:cNvPr id="4" name="竖排标题 1"/>
          <p:cNvSpPr>
            <a:spLocks noGrp="1"/>
          </p:cNvSpPr>
          <p:nvPr>
            <p:ph type="title" orient="vert"/>
          </p:nvPr>
        </p:nvSpPr>
        <p:spPr bwMode="auto">
          <a:xfrm>
            <a:off x="6629400" y="274637"/>
            <a:ext cx="2057400" cy="5851524"/>
          </a:xfrm>
        </p:spPr>
        <p:txBody>
          <a:bodyPr vert="eaVert"/>
          <a:lstStyle/>
          <a:p>
            <a:pPr>
              <a:defRPr/>
            </a:pPr>
            <a:r>
              <a:rPr lang="zh-CN"/>
              <a:t>单击此处编辑母版标题样式</a:t>
            </a:r>
          </a:p>
        </p:txBody>
      </p:sp>
      <p:sp>
        <p:nvSpPr>
          <p:cNvPr id="5" name="竖排文字占位符 2"/>
          <p:cNvSpPr>
            <a:spLocks noGrp="1"/>
          </p:cNvSpPr>
          <p:nvPr>
            <p:ph type="body" orient="vert" idx="1"/>
          </p:nvPr>
        </p:nvSpPr>
        <p:spPr bwMode="auto">
          <a:xfrm>
            <a:off x="457200" y="274637"/>
            <a:ext cx="6019799" cy="5851524"/>
          </a:xfrm>
        </p:spPr>
        <p:txBody>
          <a:bodyPr vert="eaVert"/>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标题和内容">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内容占位符 2"/>
          <p:cNvSpPr>
            <a:spLocks noGrp="1"/>
          </p:cNvSpPr>
          <p:nvPr>
            <p:ph idx="1"/>
          </p:nvPr>
        </p:nvSpPr>
        <p:spPr bwMode="auto"/>
        <p:txBody>
          <a:body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节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722313" y="4406899"/>
            <a:ext cx="7772400" cy="1362074"/>
          </a:xfrm>
        </p:spPr>
        <p:txBody>
          <a:bodyPr anchor="t"/>
          <a:lstStyle>
            <a:lvl1pPr algn="l">
              <a:defRPr sz="4000" b="1" cap="all"/>
            </a:lvl1pPr>
          </a:lstStyle>
          <a:p>
            <a:pPr>
              <a:defRPr/>
            </a:pPr>
            <a:r>
              <a:rPr lang="zh-CN"/>
              <a:t>单击此处编辑母版标题样式</a:t>
            </a:r>
          </a:p>
        </p:txBody>
      </p:sp>
      <p:sp>
        <p:nvSpPr>
          <p:cNvPr id="5" name="文本占位符 2"/>
          <p:cNvSpPr>
            <a:spLocks noGrp="1"/>
          </p:cNvSpPr>
          <p:nvPr>
            <p:ph type="body" idx="1"/>
          </p:nvPr>
        </p:nvSpPr>
        <p:spPr bwMode="auto">
          <a:xfrm>
            <a:off x="722313" y="2906712"/>
            <a:ext cx="7772400"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zh-CN"/>
              <a:t>单击此处编辑母版文本样式</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两栏内容">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内容占位符 2"/>
          <p:cNvSpPr>
            <a:spLocks noGrp="1"/>
          </p:cNvSpPr>
          <p:nvPr>
            <p:ph sz="half" idx="1"/>
          </p:nvPr>
        </p:nvSpPr>
        <p:spPr bwMode="auto">
          <a:xfrm>
            <a:off x="457200" y="1600200"/>
            <a:ext cx="4038598"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内容占位符 3"/>
          <p:cNvSpPr>
            <a:spLocks noGrp="1"/>
          </p:cNvSpPr>
          <p:nvPr>
            <p:ph sz="half" idx="2"/>
          </p:nvPr>
        </p:nvSpPr>
        <p:spPr bwMode="auto">
          <a:xfrm>
            <a:off x="4648199" y="1600200"/>
            <a:ext cx="4038598"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比较">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lvl1pPr>
              <a:defRPr/>
            </a:lvl1pPr>
          </a:lstStyle>
          <a:p>
            <a:pPr>
              <a:defRPr/>
            </a:pPr>
            <a:r>
              <a:rPr lang="zh-CN"/>
              <a:t>单击此处编辑母版标题样式</a:t>
            </a:r>
          </a:p>
        </p:txBody>
      </p:sp>
      <p:sp>
        <p:nvSpPr>
          <p:cNvPr id="5" name="文本占位符 2"/>
          <p:cNvSpPr>
            <a:spLocks noGrp="1"/>
          </p:cNvSpPr>
          <p:nvPr>
            <p:ph type="body" idx="1"/>
          </p:nvPr>
        </p:nvSpPr>
        <p:spPr bwMode="auto">
          <a:xfrm>
            <a:off x="457200" y="1535112"/>
            <a:ext cx="4040187"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p>
        </p:txBody>
      </p:sp>
      <p:sp>
        <p:nvSpPr>
          <p:cNvPr id="6" name="内容占位符 3"/>
          <p:cNvSpPr>
            <a:spLocks noGrp="1"/>
          </p:cNvSpPr>
          <p:nvPr>
            <p:ph sz="half" idx="2"/>
          </p:nvPr>
        </p:nvSpPr>
        <p:spPr bwMode="auto">
          <a:xfrm>
            <a:off x="457200" y="2174874"/>
            <a:ext cx="404018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7" name="文本占位符 4"/>
          <p:cNvSpPr>
            <a:spLocks noGrp="1"/>
          </p:cNvSpPr>
          <p:nvPr>
            <p:ph type="body" sz="quarter" idx="3"/>
          </p:nvPr>
        </p:nvSpPr>
        <p:spPr bwMode="auto">
          <a:xfrm>
            <a:off x="4645024" y="1535112"/>
            <a:ext cx="4041774"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p>
        </p:txBody>
      </p:sp>
      <p:sp>
        <p:nvSpPr>
          <p:cNvPr id="8" name="内容占位符 5"/>
          <p:cNvSpPr>
            <a:spLocks noGrp="1"/>
          </p:cNvSpPr>
          <p:nvPr>
            <p:ph sz="quarter" idx="4"/>
          </p:nvPr>
        </p:nvSpPr>
        <p:spPr bwMode="auto">
          <a:xfrm>
            <a:off x="4645024" y="2174874"/>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9" name="日期占位符 6"/>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10" name="页脚占位符 7"/>
          <p:cNvSpPr>
            <a:spLocks noGrp="1"/>
          </p:cNvSpPr>
          <p:nvPr>
            <p:ph type="ftr" sz="quarter" idx="11"/>
          </p:nvPr>
        </p:nvSpPr>
        <p:spPr bwMode="auto"/>
        <p:txBody>
          <a:bodyPr/>
          <a:lstStyle/>
          <a:p>
            <a:pPr>
              <a:defRPr/>
            </a:pPr>
            <a:endParaRPr lang="zh-CN"/>
          </a:p>
        </p:txBody>
      </p:sp>
      <p:sp>
        <p:nvSpPr>
          <p:cNvPr id="11" name="灯片编号占位符 8"/>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仅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日期占位符 2"/>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6" name="页脚占位符 3"/>
          <p:cNvSpPr>
            <a:spLocks noGrp="1"/>
          </p:cNvSpPr>
          <p:nvPr>
            <p:ph type="ftr" sz="quarter" idx="11"/>
          </p:nvPr>
        </p:nvSpPr>
        <p:spPr bwMode="auto"/>
        <p:txBody>
          <a:bodyPr/>
          <a:lstStyle/>
          <a:p>
            <a:pPr>
              <a:defRPr/>
            </a:pPr>
            <a:endParaRPr lang="zh-CN"/>
          </a:p>
        </p:txBody>
      </p:sp>
      <p:sp>
        <p:nvSpPr>
          <p:cNvPr id="7" name="灯片编号占位符 4"/>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空白">
    <p:spTree>
      <p:nvGrpSpPr>
        <p:cNvPr id="1" name=""/>
        <p:cNvGrpSpPr/>
        <p:nvPr/>
      </p:nvGrpSpPr>
      <p:grpSpPr bwMode="auto">
        <a:xfrm>
          <a:off x="0" y="0"/>
          <a:ext cx="0" cy="0"/>
          <a:chOff x="0" y="0"/>
          <a:chExt cx="0" cy="0"/>
        </a:xfrm>
      </p:grpSpPr>
      <p:sp>
        <p:nvSpPr>
          <p:cNvPr id="4" name="日期占位符 1"/>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5" name="页脚占位符 2"/>
          <p:cNvSpPr>
            <a:spLocks noGrp="1"/>
          </p:cNvSpPr>
          <p:nvPr>
            <p:ph type="ftr" sz="quarter" idx="11"/>
          </p:nvPr>
        </p:nvSpPr>
        <p:spPr bwMode="auto"/>
        <p:txBody>
          <a:bodyPr/>
          <a:lstStyle/>
          <a:p>
            <a:pPr>
              <a:defRPr/>
            </a:pPr>
            <a:endParaRPr lang="zh-CN"/>
          </a:p>
        </p:txBody>
      </p:sp>
      <p:sp>
        <p:nvSpPr>
          <p:cNvPr id="6" name="灯片编号占位符 3"/>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内容与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457200" y="273049"/>
            <a:ext cx="3008313" cy="1162049"/>
          </a:xfrm>
        </p:spPr>
        <p:txBody>
          <a:bodyPr anchor="b"/>
          <a:lstStyle>
            <a:lvl1pPr algn="l">
              <a:defRPr sz="2000" b="1"/>
            </a:lvl1pPr>
          </a:lstStyle>
          <a:p>
            <a:pPr>
              <a:defRPr/>
            </a:pPr>
            <a:r>
              <a:rPr lang="zh-CN"/>
              <a:t>单击此处编辑母版标题样式</a:t>
            </a:r>
          </a:p>
        </p:txBody>
      </p:sp>
      <p:sp>
        <p:nvSpPr>
          <p:cNvPr id="5" name="内容占位符 2"/>
          <p:cNvSpPr>
            <a:spLocks noGrp="1"/>
          </p:cNvSpPr>
          <p:nvPr>
            <p:ph idx="1"/>
          </p:nvPr>
        </p:nvSpPr>
        <p:spPr bwMode="auto">
          <a:xfrm>
            <a:off x="3575049" y="273049"/>
            <a:ext cx="5111749" cy="58531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文本占位符 3"/>
          <p:cNvSpPr>
            <a:spLocks noGrp="1"/>
          </p:cNvSpPr>
          <p:nvPr>
            <p:ph type="body" sz="half" idx="2"/>
          </p:nvPr>
        </p:nvSpPr>
        <p:spPr bwMode="auto">
          <a:xfrm>
            <a:off x="457200" y="1435099"/>
            <a:ext cx="3008313"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zh-CN"/>
              <a:t>单击此处编辑母版文本样式</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图片与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1792287" y="4800600"/>
            <a:ext cx="5486400" cy="566737"/>
          </a:xfrm>
        </p:spPr>
        <p:txBody>
          <a:bodyPr anchor="b"/>
          <a:lstStyle>
            <a:lvl1pPr algn="l">
              <a:defRPr sz="2000" b="1"/>
            </a:lvl1pPr>
          </a:lstStyle>
          <a:p>
            <a:pPr>
              <a:defRPr/>
            </a:pPr>
            <a:r>
              <a:rPr lang="zh-CN"/>
              <a:t>单击此处编辑母版标题样式</a:t>
            </a:r>
          </a:p>
        </p:txBody>
      </p:sp>
      <p:sp>
        <p:nvSpPr>
          <p:cNvPr id="5" name="图片占位符 2"/>
          <p:cNvSpPr>
            <a:spLocks noGrp="1"/>
          </p:cNvSpPr>
          <p:nvPr>
            <p:ph type="pic" idx="1"/>
          </p:nvPr>
        </p:nvSpPr>
        <p:spPr bwMode="auto">
          <a:xfrm>
            <a:off x="1792287" y="61277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zh-CN"/>
          </a:p>
        </p:txBody>
      </p:sp>
      <p:sp>
        <p:nvSpPr>
          <p:cNvPr id="6" name="文本占位符 3"/>
          <p:cNvSpPr>
            <a:spLocks noGrp="1"/>
          </p:cNvSpPr>
          <p:nvPr>
            <p:ph type="body" sz="half" idx="2"/>
          </p:nvPr>
        </p:nvSpPr>
        <p:spPr bwMode="auto">
          <a:xfrm>
            <a:off x="1792287" y="5367337"/>
            <a:ext cx="5486400"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zh-CN"/>
              <a:t>单击此处编辑母版文本样式</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11/8/2023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标题占位符 1"/>
          <p:cNvSpPr>
            <a:spLocks noGrp="1"/>
          </p:cNvSpPr>
          <p:nvPr>
            <p:ph type="title"/>
          </p:nvPr>
        </p:nvSpPr>
        <p:spPr bwMode="auto">
          <a:xfrm>
            <a:off x="457200" y="274637"/>
            <a:ext cx="8229600" cy="1143000"/>
          </a:xfrm>
          <a:prstGeom prst="rect">
            <a:avLst/>
          </a:prstGeom>
        </p:spPr>
        <p:txBody>
          <a:bodyPr vert="horz" lIns="91440" tIns="45720" rIns="91440" bIns="45720" rtlCol="0" anchor="ctr">
            <a:normAutofit/>
          </a:bodyPr>
          <a:lstStyle/>
          <a:p>
            <a:pPr>
              <a:defRPr/>
            </a:pPr>
            <a:r>
              <a:rPr lang="zh-CN"/>
              <a:t>单击此处编辑母版标题样式</a:t>
            </a:r>
          </a:p>
        </p:txBody>
      </p:sp>
      <p:sp>
        <p:nvSpPr>
          <p:cNvPr id="5" name="文本占位符 2"/>
          <p:cNvSpPr>
            <a:spLocks noGrp="1"/>
          </p:cNvSpPr>
          <p:nvPr>
            <p:ph type="body" idx="1"/>
          </p:nvPr>
        </p:nvSpPr>
        <p:spPr bwMode="auto">
          <a:xfrm>
            <a:off x="457200" y="1600200"/>
            <a:ext cx="8229600" cy="4525962"/>
          </a:xfrm>
          <a:prstGeom prst="rect">
            <a:avLst/>
          </a:prstGeom>
        </p:spPr>
        <p:txBody>
          <a:bodyPr vert="horz" lIns="91440" tIns="45720" rIns="91440" bIns="45720" rtlCol="0">
            <a:normAutofit/>
          </a:body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2"/>
          </p:nvPr>
        </p:nvSpPr>
        <p:spPr bwMode="auto">
          <a:xfrm>
            <a:off x="457200" y="6356349"/>
            <a:ext cx="2133599" cy="36512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30820CF-B880-4189-942D-D702A7CBA730}" type="datetimeFigureOut">
              <a:rPr lang="en-US"/>
              <a:t>11/8/2023</a:t>
            </a:fld>
            <a:endParaRPr lang="zh-CN"/>
          </a:p>
        </p:txBody>
      </p:sp>
      <p:sp>
        <p:nvSpPr>
          <p:cNvPr id="7" name="页脚占位符 4"/>
          <p:cNvSpPr>
            <a:spLocks noGrp="1"/>
          </p:cNvSpPr>
          <p:nvPr>
            <p:ph type="ftr" sz="quarter" idx="3"/>
          </p:nvPr>
        </p:nvSpPr>
        <p:spPr bwMode="auto">
          <a:xfrm>
            <a:off x="3124199" y="6356349"/>
            <a:ext cx="2895598"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8" name="灯片编号占位符 5"/>
          <p:cNvSpPr>
            <a:spLocks noGrp="1"/>
          </p:cNvSpPr>
          <p:nvPr>
            <p:ph type="sldNum" sz="quarter" idx="4"/>
          </p:nvPr>
        </p:nvSpPr>
        <p:spPr bwMode="auto">
          <a:xfrm>
            <a:off x="6553199" y="6356349"/>
            <a:ext cx="2133599" cy="36512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C913308-F349-4B6D-A68A-DD1791B4A57B}" type="slidenum">
              <a:rPr/>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rgbClr val="FCFEFF"/>
        </a:solidFill>
        <a:effectLst/>
      </p:bgPr>
    </p:bg>
    <p:spTree>
      <p:nvGrpSpPr>
        <p:cNvPr id="1" name=""/>
        <p:cNvGrpSpPr/>
        <p:nvPr/>
      </p:nvGrpSpPr>
      <p:grpSpPr bwMode="auto">
        <a:xfrm>
          <a:off x="0" y="0"/>
          <a:ext cx="0" cy="0"/>
          <a:chOff x="0" y="0"/>
          <a:chExt cx="0" cy="0"/>
        </a:xfrm>
      </p:grpSpPr>
      <p:sp>
        <p:nvSpPr>
          <p:cNvPr id="23" name="Rounded Rectangle 22">
            <a:extLst>
              <a:ext uri="{FF2B5EF4-FFF2-40B4-BE49-F238E27FC236}">
                <a16:creationId xmlns:a16="http://schemas.microsoft.com/office/drawing/2014/main" id="{27A6F5AF-5316-714D-4370-8D0C8C019FDD}"/>
              </a:ext>
            </a:extLst>
          </p:cNvPr>
          <p:cNvSpPr/>
          <p:nvPr/>
        </p:nvSpPr>
        <p:spPr>
          <a:xfrm>
            <a:off x="451432" y="839182"/>
            <a:ext cx="4248472" cy="6048672"/>
          </a:xfrm>
          <a:prstGeom prst="roundRect">
            <a:avLst/>
          </a:prstGeom>
          <a:noFill/>
          <a:ln>
            <a:solidFill>
              <a:schemeClr val="tx1"/>
            </a:solidFill>
            <a:extLst>
              <a:ext uri="{C807C97D-BFC1-408E-A445-0C87EB9F89A2}">
                <ask:lineSketchStyleProps xmln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9B2E9F-9984-991A-8743-3ED741AEC3D6}"/>
              </a:ext>
            </a:extLst>
          </p:cNvPr>
          <p:cNvPicPr>
            <a:picLocks noChangeAspect="1"/>
          </p:cNvPicPr>
          <p:nvPr/>
        </p:nvPicPr>
        <p:blipFill>
          <a:blip r:embed="rId2"/>
          <a:stretch>
            <a:fillRect/>
          </a:stretch>
        </p:blipFill>
        <p:spPr>
          <a:xfrm>
            <a:off x="2699792" y="979637"/>
            <a:ext cx="1723682" cy="1663758"/>
          </a:xfrm>
          <a:prstGeom prst="rect">
            <a:avLst/>
          </a:prstGeom>
        </p:spPr>
      </p:pic>
      <p:pic>
        <p:nvPicPr>
          <p:cNvPr id="15" name="Picture 14">
            <a:extLst>
              <a:ext uri="{FF2B5EF4-FFF2-40B4-BE49-F238E27FC236}">
                <a16:creationId xmlns:a16="http://schemas.microsoft.com/office/drawing/2014/main" id="{74BE031C-CA17-4BD7-A14E-0C62C8CBA4ED}"/>
              </a:ext>
            </a:extLst>
          </p:cNvPr>
          <p:cNvPicPr>
            <a:picLocks noChangeAspect="1"/>
          </p:cNvPicPr>
          <p:nvPr/>
        </p:nvPicPr>
        <p:blipFill>
          <a:blip r:embed="rId3"/>
          <a:stretch>
            <a:fillRect/>
          </a:stretch>
        </p:blipFill>
        <p:spPr>
          <a:xfrm>
            <a:off x="2708917" y="2899309"/>
            <a:ext cx="1819833" cy="1663758"/>
          </a:xfrm>
          <a:prstGeom prst="rect">
            <a:avLst/>
          </a:prstGeom>
        </p:spPr>
      </p:pic>
      <p:pic>
        <p:nvPicPr>
          <p:cNvPr id="3" name="Picture 2">
            <a:extLst>
              <a:ext uri="{FF2B5EF4-FFF2-40B4-BE49-F238E27FC236}">
                <a16:creationId xmlns:a16="http://schemas.microsoft.com/office/drawing/2014/main" id="{BC9750FC-E95B-0ABD-44A9-0FAD07F8E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1003578"/>
            <a:ext cx="1555795" cy="1501978"/>
          </a:xfrm>
          <a:prstGeom prst="rect">
            <a:avLst/>
          </a:prstGeom>
        </p:spPr>
      </p:pic>
      <p:pic>
        <p:nvPicPr>
          <p:cNvPr id="5" name="Picture 4">
            <a:extLst>
              <a:ext uri="{FF2B5EF4-FFF2-40B4-BE49-F238E27FC236}">
                <a16:creationId xmlns:a16="http://schemas.microsoft.com/office/drawing/2014/main" id="{70BF347D-E377-B960-6134-43D36BD4D1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628" y="2899309"/>
            <a:ext cx="1645176" cy="1501979"/>
          </a:xfrm>
          <a:prstGeom prst="rect">
            <a:avLst/>
          </a:prstGeom>
        </p:spPr>
      </p:pic>
      <p:pic>
        <p:nvPicPr>
          <p:cNvPr id="6" name="Picture 5">
            <a:extLst>
              <a:ext uri="{FF2B5EF4-FFF2-40B4-BE49-F238E27FC236}">
                <a16:creationId xmlns:a16="http://schemas.microsoft.com/office/drawing/2014/main" id="{0065E6C6-32AB-A7E1-E06B-29340E3C110C}"/>
              </a:ext>
            </a:extLst>
          </p:cNvPr>
          <p:cNvPicPr>
            <a:picLocks noChangeAspect="1"/>
          </p:cNvPicPr>
          <p:nvPr/>
        </p:nvPicPr>
        <p:blipFill>
          <a:blip r:embed="rId6"/>
          <a:stretch>
            <a:fillRect/>
          </a:stretch>
        </p:blipFill>
        <p:spPr>
          <a:xfrm>
            <a:off x="2750994" y="4818981"/>
            <a:ext cx="1735678" cy="1747593"/>
          </a:xfrm>
          <a:prstGeom prst="rect">
            <a:avLst/>
          </a:prstGeom>
        </p:spPr>
      </p:pic>
      <p:pic>
        <p:nvPicPr>
          <p:cNvPr id="8" name="Picture 7">
            <a:extLst>
              <a:ext uri="{FF2B5EF4-FFF2-40B4-BE49-F238E27FC236}">
                <a16:creationId xmlns:a16="http://schemas.microsoft.com/office/drawing/2014/main" id="{B76D8658-C3D3-937C-0BFE-774B8F676C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154" y="4836453"/>
            <a:ext cx="1731106" cy="1747593"/>
          </a:xfrm>
          <a:prstGeom prst="rect">
            <a:avLst/>
          </a:prstGeom>
        </p:spPr>
      </p:pic>
      <p:pic>
        <p:nvPicPr>
          <p:cNvPr id="13" name="Picture 12">
            <a:extLst>
              <a:ext uri="{FF2B5EF4-FFF2-40B4-BE49-F238E27FC236}">
                <a16:creationId xmlns:a16="http://schemas.microsoft.com/office/drawing/2014/main" id="{59054E6C-DDD9-A1CA-7FC8-BC70EC32C5E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432" b="90000" l="9840" r="97140">
                        <a14:foregroundMark x1="64989" y1="27273" x2="64989" y2="27273"/>
                        <a14:foregroundMark x1="63730" y1="25455" x2="74371" y2="15682"/>
                        <a14:foregroundMark x1="74371" y1="15682" x2="82380" y2="28523"/>
                        <a14:foregroundMark x1="82380" y1="28523" x2="71739" y2="37159"/>
                        <a14:foregroundMark x1="71739" y1="37159" x2="59840" y2="30455"/>
                        <a14:foregroundMark x1="59840" y1="30455" x2="59382" y2="29432"/>
                        <a14:foregroundMark x1="70709" y1="9773" x2="84668" y2="10568"/>
                        <a14:foregroundMark x1="84668" y1="10568" x2="89931" y2="22614"/>
                        <a14:foregroundMark x1="94050" y1="35114" x2="95309" y2="12614"/>
                        <a14:foregroundMark x1="95309" y1="9432" x2="97140" y2="37273"/>
                        <a14:backgroundMark x1="44508" y1="11023" x2="46453" y2="36932"/>
                        <a14:backgroundMark x1="46453" y1="36932" x2="45423" y2="9773"/>
                        <a14:backgroundMark x1="45423" y1="9773" x2="45195" y2="9773"/>
                        <a14:backgroundMark x1="42906" y1="59205" x2="60755" y2="59545"/>
                        <a14:backgroundMark x1="60755" y1="59545" x2="92334" y2="56932"/>
                        <a14:backgroundMark x1="92334" y1="56932" x2="86728" y2="70795"/>
                        <a14:backgroundMark x1="86728" y1="70795" x2="63616" y2="77614"/>
                        <a14:backgroundMark x1="63616" y1="77614" x2="49657" y2="77614"/>
                        <a14:backgroundMark x1="49657" y1="77614" x2="40160" y2="65000"/>
                        <a14:backgroundMark x1="40160" y1="65000" x2="34897" y2="52045"/>
                        <a14:backgroundMark x1="34897" y1="52045" x2="48398" y2="50114"/>
                        <a14:backgroundMark x1="48398" y1="50114" x2="52632" y2="65341"/>
                        <a14:backgroundMark x1="52632" y1="65341" x2="52403" y2="65795"/>
                        <a14:backgroundMark x1="50801" y1="47614" x2="79291" y2="47955"/>
                        <a14:backgroundMark x1="79291" y1="47955" x2="92449" y2="47841"/>
                        <a14:backgroundMark x1="92449" y1="47841" x2="50114" y2="54205"/>
                        <a14:backgroundMark x1="50114" y1="54205" x2="37872" y2="48409"/>
                        <a14:backgroundMark x1="37872" y1="48409" x2="11442" y2="47614"/>
                      </a14:backgroundRemoval>
                    </a14:imgEffect>
                  </a14:imgLayer>
                </a14:imgProps>
              </a:ext>
            </a:extLst>
          </a:blip>
          <a:srcRect l="47059" b="52737"/>
          <a:stretch/>
        </p:blipFill>
        <p:spPr bwMode="auto">
          <a:xfrm>
            <a:off x="5292080" y="3035124"/>
            <a:ext cx="1944216" cy="1747593"/>
          </a:xfrm>
          <a:prstGeom prst="rect">
            <a:avLst/>
          </a:prstGeom>
        </p:spPr>
      </p:pic>
      <p:sp>
        <p:nvSpPr>
          <p:cNvPr id="9" name="Rounded Rectangle 8">
            <a:extLst>
              <a:ext uri="{FF2B5EF4-FFF2-40B4-BE49-F238E27FC236}">
                <a16:creationId xmlns:a16="http://schemas.microsoft.com/office/drawing/2014/main" id="{C0D65A6A-8641-6D5C-677D-84954885B127}"/>
              </a:ext>
            </a:extLst>
          </p:cNvPr>
          <p:cNvSpPr/>
          <p:nvPr/>
        </p:nvSpPr>
        <p:spPr>
          <a:xfrm>
            <a:off x="3561633" y="4818981"/>
            <a:ext cx="967117" cy="873796"/>
          </a:xfrm>
          <a:prstGeom prst="round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B595C773-9B48-E8B9-49CC-F8219091A18C}"/>
              </a:ext>
            </a:extLst>
          </p:cNvPr>
          <p:cNvSpPr/>
          <p:nvPr/>
        </p:nvSpPr>
        <p:spPr bwMode="auto">
          <a:xfrm>
            <a:off x="5292080" y="3213399"/>
            <a:ext cx="2016224" cy="1569317"/>
          </a:xfrm>
          <a:prstGeom prst="round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5D3660FC-4F66-9275-CE96-B97404555974}"/>
              </a:ext>
            </a:extLst>
          </p:cNvPr>
          <p:cNvCxnSpPr>
            <a:stCxn id="9" idx="3"/>
            <a:endCxn id="13" idx="2"/>
          </p:cNvCxnSpPr>
          <p:nvPr/>
        </p:nvCxnSpPr>
        <p:spPr>
          <a:xfrm flipV="1">
            <a:off x="4528750" y="4782717"/>
            <a:ext cx="1735438" cy="473162"/>
          </a:xfrm>
          <a:prstGeom prst="bent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Down Arrow 18">
            <a:extLst>
              <a:ext uri="{FF2B5EF4-FFF2-40B4-BE49-F238E27FC236}">
                <a16:creationId xmlns:a16="http://schemas.microsoft.com/office/drawing/2014/main" id="{952DD9F9-31CD-7E8A-3771-0C3C1FF1A813}"/>
              </a:ext>
            </a:extLst>
          </p:cNvPr>
          <p:cNvSpPr/>
          <p:nvPr/>
        </p:nvSpPr>
        <p:spPr>
          <a:xfrm rot="10800000">
            <a:off x="6048164" y="2643395"/>
            <a:ext cx="504056" cy="39172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031F5E-9402-632D-DDF9-8CC73E1A52B5}"/>
              </a:ext>
            </a:extLst>
          </p:cNvPr>
          <p:cNvSpPr txBox="1"/>
          <p:nvPr/>
        </p:nvSpPr>
        <p:spPr>
          <a:xfrm>
            <a:off x="4932040" y="2102397"/>
            <a:ext cx="3839513" cy="369332"/>
          </a:xfrm>
          <a:prstGeom prst="rect">
            <a:avLst/>
          </a:prstGeom>
          <a:noFill/>
          <a:ln>
            <a:solidFill>
              <a:schemeClr val="tx2">
                <a:lumMod val="60000"/>
                <a:lumOff val="40000"/>
              </a:schemeClr>
            </a:solidFill>
          </a:ln>
        </p:spPr>
        <p:txBody>
          <a:bodyPr wrap="none" rtlCol="0">
            <a:spAutoFit/>
          </a:bodyPr>
          <a:lstStyle/>
          <a:p>
            <a:r>
              <a:rPr lang="en-US" dirty="0">
                <a:latin typeface="Times New Roman" panose="02020603050405020304" pitchFamily="18" charset="0"/>
                <a:cs typeface="Times New Roman" panose="02020603050405020304" pitchFamily="18" charset="0"/>
              </a:rPr>
              <a:t>Extracting Features: area, perimeter,… </a:t>
            </a:r>
          </a:p>
        </p:txBody>
      </p:sp>
      <p:sp>
        <p:nvSpPr>
          <p:cNvPr id="21" name="Down Arrow 20">
            <a:extLst>
              <a:ext uri="{FF2B5EF4-FFF2-40B4-BE49-F238E27FC236}">
                <a16:creationId xmlns:a16="http://schemas.microsoft.com/office/drawing/2014/main" id="{BE80F830-46E6-3C3F-1948-1F682185F193}"/>
              </a:ext>
            </a:extLst>
          </p:cNvPr>
          <p:cNvSpPr/>
          <p:nvPr/>
        </p:nvSpPr>
        <p:spPr bwMode="auto">
          <a:xfrm rot="10800000">
            <a:off x="6012160" y="1573734"/>
            <a:ext cx="504056" cy="39172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BFFC2B9-0FAF-C8AA-C01F-EB31623769AD}"/>
              </a:ext>
            </a:extLst>
          </p:cNvPr>
          <p:cNvSpPr txBox="1"/>
          <p:nvPr/>
        </p:nvSpPr>
        <p:spPr>
          <a:xfrm>
            <a:off x="5690954" y="1054866"/>
            <a:ext cx="1146468" cy="369332"/>
          </a:xfrm>
          <a:prstGeom prst="rect">
            <a:avLst/>
          </a:prstGeom>
          <a:solidFill>
            <a:schemeClr val="accent1">
              <a:lumMod val="20000"/>
              <a:lumOff val="80000"/>
            </a:schemeClr>
          </a:solidFill>
          <a:ln>
            <a:solidFill>
              <a:schemeClr val="tx2">
                <a:lumMod val="60000"/>
                <a:lumOff val="40000"/>
              </a:schemeClr>
            </a:solidFill>
          </a:ln>
        </p:spPr>
        <p:txBody>
          <a:bodyPr wrap="none" rtlCol="0">
            <a:spAutoFit/>
          </a:bodyPr>
          <a:lstStyle/>
          <a:p>
            <a:r>
              <a:rPr lang="en-US" dirty="0">
                <a:latin typeface="Times New Roman" panose="02020603050405020304" pitchFamily="18" charset="0"/>
                <a:cs typeface="Times New Roman" panose="02020603050405020304" pitchFamily="18" charset="0"/>
              </a:rPr>
              <a:t>Clustering</a:t>
            </a:r>
          </a:p>
        </p:txBody>
      </p:sp>
      <p:sp>
        <p:nvSpPr>
          <p:cNvPr id="24" name="TextBox 23">
            <a:extLst>
              <a:ext uri="{FF2B5EF4-FFF2-40B4-BE49-F238E27FC236}">
                <a16:creationId xmlns:a16="http://schemas.microsoft.com/office/drawing/2014/main" id="{BCA61021-149E-B0FB-940D-E164481F172A}"/>
              </a:ext>
            </a:extLst>
          </p:cNvPr>
          <p:cNvSpPr txBox="1"/>
          <p:nvPr/>
        </p:nvSpPr>
        <p:spPr>
          <a:xfrm>
            <a:off x="1207344" y="367382"/>
            <a:ext cx="27366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Everything Model</a:t>
            </a:r>
          </a:p>
        </p:txBody>
      </p:sp>
      <p:sp>
        <p:nvSpPr>
          <p:cNvPr id="25" name="TextBox 24">
            <a:extLst>
              <a:ext uri="{FF2B5EF4-FFF2-40B4-BE49-F238E27FC236}">
                <a16:creationId xmlns:a16="http://schemas.microsoft.com/office/drawing/2014/main" id="{4C30E874-97BE-9B99-1169-85D0EB94E5D5}"/>
              </a:ext>
            </a:extLst>
          </p:cNvPr>
          <p:cNvSpPr txBox="1"/>
          <p:nvPr/>
        </p:nvSpPr>
        <p:spPr>
          <a:xfrm>
            <a:off x="6300192" y="4782716"/>
            <a:ext cx="31918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Get the Region of Interest (ROI)</a:t>
            </a:r>
          </a:p>
        </p:txBody>
      </p:sp>
      <p:sp>
        <p:nvSpPr>
          <p:cNvPr id="26" name="TextBox 25">
            <a:extLst>
              <a:ext uri="{FF2B5EF4-FFF2-40B4-BE49-F238E27FC236}">
                <a16:creationId xmlns:a16="http://schemas.microsoft.com/office/drawing/2014/main" id="{15623D75-0A13-ED12-E54F-B415E0288F1B}"/>
              </a:ext>
            </a:extLst>
          </p:cNvPr>
          <p:cNvSpPr txBox="1"/>
          <p:nvPr/>
        </p:nvSpPr>
        <p:spPr>
          <a:xfrm>
            <a:off x="7896141" y="1054866"/>
            <a:ext cx="800219"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Labels</a:t>
            </a:r>
          </a:p>
        </p:txBody>
      </p:sp>
      <p:cxnSp>
        <p:nvCxnSpPr>
          <p:cNvPr id="28" name="Straight Arrow Connector 27">
            <a:extLst>
              <a:ext uri="{FF2B5EF4-FFF2-40B4-BE49-F238E27FC236}">
                <a16:creationId xmlns:a16="http://schemas.microsoft.com/office/drawing/2014/main" id="{BDCC45AF-7C31-BA20-596C-934B5393CB6E}"/>
              </a:ext>
            </a:extLst>
          </p:cNvPr>
          <p:cNvCxnSpPr>
            <a:stCxn id="22" idx="3"/>
            <a:endCxn id="26" idx="1"/>
          </p:cNvCxnSpPr>
          <p:nvPr/>
        </p:nvCxnSpPr>
        <p:spPr>
          <a:xfrm>
            <a:off x="6837422" y="1239532"/>
            <a:ext cx="105871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5636B2-4677-BCB1-C323-C303CF8128F0}"/>
              </a:ext>
            </a:extLst>
          </p:cNvPr>
          <p:cNvSpPr txBox="1"/>
          <p:nvPr/>
        </p:nvSpPr>
        <p:spPr>
          <a:xfrm>
            <a:off x="6973624" y="935208"/>
            <a:ext cx="700833"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Compare</a:t>
            </a:r>
          </a:p>
        </p:txBody>
      </p:sp>
      <p:cxnSp>
        <p:nvCxnSpPr>
          <p:cNvPr id="31" name="Elbow Connector 30">
            <a:extLst>
              <a:ext uri="{FF2B5EF4-FFF2-40B4-BE49-F238E27FC236}">
                <a16:creationId xmlns:a16="http://schemas.microsoft.com/office/drawing/2014/main" id="{F45B0017-AAAC-5B83-1DCC-D86C120A9C42}"/>
              </a:ext>
            </a:extLst>
          </p:cNvPr>
          <p:cNvCxnSpPr>
            <a:stCxn id="29" idx="0"/>
            <a:endCxn id="22" idx="0"/>
          </p:cNvCxnSpPr>
          <p:nvPr/>
        </p:nvCxnSpPr>
        <p:spPr>
          <a:xfrm rot="16200000" flipH="1" flipV="1">
            <a:off x="6734286" y="465110"/>
            <a:ext cx="119658" cy="1059853"/>
          </a:xfrm>
          <a:prstGeom prst="bentConnector3">
            <a:avLst>
              <a:gd name="adj1" fmla="val -1910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7D65450-6B6D-CA66-D26B-FA0EB3C66043}"/>
              </a:ext>
            </a:extLst>
          </p:cNvPr>
          <p:cNvSpPr txBox="1"/>
          <p:nvPr/>
        </p:nvSpPr>
        <p:spPr>
          <a:xfrm>
            <a:off x="6300192" y="403743"/>
            <a:ext cx="1059906"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Error feed back</a:t>
            </a:r>
          </a:p>
        </p:txBody>
      </p:sp>
      <p:sp>
        <p:nvSpPr>
          <p:cNvPr id="33" name="TextBox 32">
            <a:extLst>
              <a:ext uri="{FF2B5EF4-FFF2-40B4-BE49-F238E27FC236}">
                <a16:creationId xmlns:a16="http://schemas.microsoft.com/office/drawing/2014/main" id="{D3A4E033-757D-23A7-5FC4-1413EC3ACD53}"/>
              </a:ext>
            </a:extLst>
          </p:cNvPr>
          <p:cNvSpPr txBox="1"/>
          <p:nvPr/>
        </p:nvSpPr>
        <p:spPr>
          <a:xfrm>
            <a:off x="4572000" y="31859"/>
            <a:ext cx="1319592" cy="369332"/>
          </a:xfrm>
          <a:prstGeom prst="rect">
            <a:avLst/>
          </a:prstGeom>
          <a:solidFill>
            <a:schemeClr val="accent3">
              <a:lumMod val="20000"/>
              <a:lumOff val="80000"/>
            </a:schemeClr>
          </a:solid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Final Model</a:t>
            </a:r>
          </a:p>
        </p:txBody>
      </p:sp>
      <p:cxnSp>
        <p:nvCxnSpPr>
          <p:cNvPr id="35" name="Elbow Connector 34">
            <a:extLst>
              <a:ext uri="{FF2B5EF4-FFF2-40B4-BE49-F238E27FC236}">
                <a16:creationId xmlns:a16="http://schemas.microsoft.com/office/drawing/2014/main" id="{59F17ADE-3356-4087-8C68-302502D976E2}"/>
              </a:ext>
            </a:extLst>
          </p:cNvPr>
          <p:cNvCxnSpPr>
            <a:stCxn id="22" idx="1"/>
            <a:endCxn id="33" idx="2"/>
          </p:cNvCxnSpPr>
          <p:nvPr/>
        </p:nvCxnSpPr>
        <p:spPr>
          <a:xfrm rot="10800000">
            <a:off x="5231796" y="401192"/>
            <a:ext cx="459158" cy="83834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Confusion matrix: Precision, Recall, Accuracy, and F1 score. | Download  Scientific Diagram">
            <a:extLst>
              <a:ext uri="{FF2B5EF4-FFF2-40B4-BE49-F238E27FC236}">
                <a16:creationId xmlns:a16="http://schemas.microsoft.com/office/drawing/2014/main" id="{87E8C6A9-ECA8-4DD5-B28A-8BCF1EB8FF2B}"/>
              </a:ext>
            </a:extLst>
          </p:cNvPr>
          <p:cNvSpPr>
            <a:spLocks noChangeAspect="1" noChangeArrowheads="1"/>
          </p:cNvSpPr>
          <p:nvPr/>
        </p:nvSpPr>
        <p:spPr bwMode="auto">
          <a:xfrm>
            <a:off x="4419600" y="389286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6C15D08-7106-48E4-9337-7B296FD4B5F4}"/>
              </a:ext>
            </a:extLst>
          </p:cNvPr>
          <p:cNvPicPr>
            <a:picLocks noChangeAspect="1"/>
          </p:cNvPicPr>
          <p:nvPr/>
        </p:nvPicPr>
        <p:blipFill>
          <a:blip r:embed="rId2"/>
          <a:stretch>
            <a:fillRect/>
          </a:stretch>
        </p:blipFill>
        <p:spPr>
          <a:xfrm>
            <a:off x="371475" y="1452972"/>
            <a:ext cx="8096250" cy="2276475"/>
          </a:xfrm>
          <a:prstGeom prst="rect">
            <a:avLst/>
          </a:prstGeom>
        </p:spPr>
      </p:pic>
      <p:sp>
        <p:nvSpPr>
          <p:cNvPr id="10" name="Rectangle 9">
            <a:extLst>
              <a:ext uri="{FF2B5EF4-FFF2-40B4-BE49-F238E27FC236}">
                <a16:creationId xmlns:a16="http://schemas.microsoft.com/office/drawing/2014/main" id="{E1F99A11-4C59-46F6-99E9-9659720500BD}"/>
              </a:ext>
            </a:extLst>
          </p:cNvPr>
          <p:cNvSpPr/>
          <p:nvPr/>
        </p:nvSpPr>
        <p:spPr>
          <a:xfrm>
            <a:off x="4067944" y="2965140"/>
            <a:ext cx="4536504" cy="92772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4FAE6E-DEF7-48D3-8812-CADDC5270B34}"/>
              </a:ext>
            </a:extLst>
          </p:cNvPr>
          <p:cNvSpPr txBox="1"/>
          <p:nvPr/>
        </p:nvSpPr>
        <p:spPr>
          <a:xfrm>
            <a:off x="2771800" y="5117904"/>
            <a:ext cx="5352747" cy="369332"/>
          </a:xfrm>
          <a:prstGeom prst="rect">
            <a:avLst/>
          </a:prstGeom>
          <a:noFill/>
        </p:spPr>
        <p:txBody>
          <a:bodyPr wrap="none" rtlCol="0">
            <a:spAutoFit/>
          </a:bodyPr>
          <a:lstStyle/>
          <a:p>
            <a:r>
              <a:rPr lang="en-US" dirty="0"/>
              <a:t>Provides a score that balanced the precision and recall </a:t>
            </a:r>
          </a:p>
        </p:txBody>
      </p:sp>
      <p:cxnSp>
        <p:nvCxnSpPr>
          <p:cNvPr id="13" name="Straight Arrow Connector 12">
            <a:extLst>
              <a:ext uri="{FF2B5EF4-FFF2-40B4-BE49-F238E27FC236}">
                <a16:creationId xmlns:a16="http://schemas.microsoft.com/office/drawing/2014/main" id="{F50AAE7E-CC8B-4541-ADFB-7F7C1AFC02FE}"/>
              </a:ext>
            </a:extLst>
          </p:cNvPr>
          <p:cNvCxnSpPr>
            <a:cxnSpLocks/>
            <a:stCxn id="10" idx="2"/>
          </p:cNvCxnSpPr>
          <p:nvPr/>
        </p:nvCxnSpPr>
        <p:spPr>
          <a:xfrm flipH="1">
            <a:off x="5076056" y="3892860"/>
            <a:ext cx="1260140" cy="12250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C6B4A1-82DC-4C77-A36C-9482D272AF83}"/>
              </a:ext>
            </a:extLst>
          </p:cNvPr>
          <p:cNvSpPr txBox="1"/>
          <p:nvPr/>
        </p:nvSpPr>
        <p:spPr>
          <a:xfrm>
            <a:off x="611560" y="320195"/>
            <a:ext cx="2937022" cy="369332"/>
          </a:xfrm>
          <a:prstGeom prst="rect">
            <a:avLst/>
          </a:prstGeom>
          <a:noFill/>
        </p:spPr>
        <p:txBody>
          <a:bodyPr wrap="none" rtlCol="0">
            <a:spAutoFit/>
          </a:bodyPr>
          <a:lstStyle/>
          <a:p>
            <a:pPr marL="285750" indent="-285750">
              <a:buFont typeface="Arial" panose="020B0604020202020204" pitchFamily="34" charset="0"/>
              <a:buChar char="•"/>
            </a:pPr>
            <a:r>
              <a:rPr lang="en-US" dirty="0"/>
              <a:t>How to evaluate a model?</a:t>
            </a:r>
          </a:p>
        </p:txBody>
      </p:sp>
    </p:spTree>
    <p:extLst>
      <p:ext uri="{BB962C8B-B14F-4D97-AF65-F5344CB8AC3E}">
        <p14:creationId xmlns:p14="http://schemas.microsoft.com/office/powerpoint/2010/main" val="62637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cture 12: Bias Variance Tradeoff">
            <a:extLst>
              <a:ext uri="{FF2B5EF4-FFF2-40B4-BE49-F238E27FC236}">
                <a16:creationId xmlns:a16="http://schemas.microsoft.com/office/drawing/2014/main" id="{A29B4017-C3AE-4926-95CE-9A8DF8AC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19" y="1772816"/>
            <a:ext cx="4331281"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8E6BC6-6D2E-44E0-AA27-63B288011A77}"/>
              </a:ext>
            </a:extLst>
          </p:cNvPr>
          <p:cNvSpPr/>
          <p:nvPr/>
        </p:nvSpPr>
        <p:spPr>
          <a:xfrm>
            <a:off x="888791" y="1988840"/>
            <a:ext cx="1728192" cy="172819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5A3C0C-2D2E-4640-A61C-1C64FC85B560}"/>
              </a:ext>
            </a:extLst>
          </p:cNvPr>
          <p:cNvSpPr txBox="1"/>
          <p:nvPr/>
        </p:nvSpPr>
        <p:spPr>
          <a:xfrm>
            <a:off x="3193047" y="980728"/>
            <a:ext cx="1560042" cy="369332"/>
          </a:xfrm>
          <a:prstGeom prst="rect">
            <a:avLst/>
          </a:prstGeom>
          <a:noFill/>
        </p:spPr>
        <p:txBody>
          <a:bodyPr wrap="none" rtlCol="0">
            <a:spAutoFit/>
          </a:bodyPr>
          <a:lstStyle/>
          <a:p>
            <a:r>
              <a:rPr lang="en-US" dirty="0"/>
              <a:t>What we want</a:t>
            </a:r>
          </a:p>
        </p:txBody>
      </p:sp>
      <p:cxnSp>
        <p:nvCxnSpPr>
          <p:cNvPr id="5" name="Straight Arrow Connector 4">
            <a:extLst>
              <a:ext uri="{FF2B5EF4-FFF2-40B4-BE49-F238E27FC236}">
                <a16:creationId xmlns:a16="http://schemas.microsoft.com/office/drawing/2014/main" id="{82E9611F-F1D5-4989-905B-3BDB93BE40BE}"/>
              </a:ext>
            </a:extLst>
          </p:cNvPr>
          <p:cNvCxnSpPr/>
          <p:nvPr/>
        </p:nvCxnSpPr>
        <p:spPr>
          <a:xfrm flipV="1">
            <a:off x="2616983" y="1350060"/>
            <a:ext cx="792088" cy="6387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11AD028-F137-401A-BA0C-89884F0D35B7}"/>
              </a:ext>
            </a:extLst>
          </p:cNvPr>
          <p:cNvSpPr/>
          <p:nvPr/>
        </p:nvSpPr>
        <p:spPr>
          <a:xfrm>
            <a:off x="4907345" y="269940"/>
            <a:ext cx="3744416" cy="2862322"/>
          </a:xfrm>
          <a:prstGeom prst="rect">
            <a:avLst/>
          </a:prstGeom>
        </p:spPr>
        <p:txBody>
          <a:bodyPr wrap="square">
            <a:spAutoFit/>
          </a:bodyPr>
          <a:lstStyle/>
          <a:p>
            <a:r>
              <a:rPr lang="en-US" b="1" dirty="0">
                <a:effectLst>
                  <a:outerShdw blurRad="38100" dist="38100" dir="2700000" algn="tl">
                    <a:srgbClr val="000000">
                      <a:alpha val="43137"/>
                    </a:srgbClr>
                  </a:outerShdw>
                </a:effectLst>
              </a:rPr>
              <a:t>What is bias?</a:t>
            </a:r>
          </a:p>
          <a:p>
            <a:endParaRPr lang="en-US" dirty="0"/>
          </a:p>
          <a:p>
            <a:r>
              <a:rPr lang="en-US" dirty="0"/>
              <a:t>Bias is the difference between the </a:t>
            </a:r>
            <a:r>
              <a:rPr lang="en-US" dirty="0">
                <a:solidFill>
                  <a:srgbClr val="FF0000"/>
                </a:solidFill>
              </a:rPr>
              <a:t>average prediction of our model and the correct value </a:t>
            </a:r>
            <a:r>
              <a:rPr lang="en-US" dirty="0"/>
              <a:t>which we are trying to predict. Model with high bias pays very little attention to the training data and oversimplifies the model. It always leads to high error on training and test data.</a:t>
            </a:r>
          </a:p>
        </p:txBody>
      </p:sp>
      <p:sp>
        <p:nvSpPr>
          <p:cNvPr id="6" name="Rectangle 5">
            <a:extLst>
              <a:ext uri="{FF2B5EF4-FFF2-40B4-BE49-F238E27FC236}">
                <a16:creationId xmlns:a16="http://schemas.microsoft.com/office/drawing/2014/main" id="{65C081CE-2806-4357-BF51-D5EEE1EFE599}"/>
              </a:ext>
            </a:extLst>
          </p:cNvPr>
          <p:cNvSpPr/>
          <p:nvPr/>
        </p:nvSpPr>
        <p:spPr>
          <a:xfrm>
            <a:off x="4897203" y="3356992"/>
            <a:ext cx="4006078" cy="3139321"/>
          </a:xfrm>
          <a:prstGeom prst="rect">
            <a:avLst/>
          </a:prstGeom>
        </p:spPr>
        <p:txBody>
          <a:bodyPr wrap="square">
            <a:spAutoFit/>
          </a:bodyPr>
          <a:lstStyle/>
          <a:p>
            <a:r>
              <a:rPr lang="en-US" b="1" dirty="0">
                <a:effectLst>
                  <a:outerShdw blurRad="38100" dist="38100" dir="2700000" algn="tl">
                    <a:srgbClr val="000000">
                      <a:alpha val="43137"/>
                    </a:srgbClr>
                  </a:outerShdw>
                </a:effectLst>
              </a:rPr>
              <a:t>What is variance?</a:t>
            </a:r>
          </a:p>
          <a:p>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p:txBody>
      </p:sp>
    </p:spTree>
    <p:extLst>
      <p:ext uri="{BB962C8B-B14F-4D97-AF65-F5344CB8AC3E}">
        <p14:creationId xmlns:p14="http://schemas.microsoft.com/office/powerpoint/2010/main" val="218432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ecture 12: Bias Variance Tradeoff">
            <a:extLst>
              <a:ext uri="{FF2B5EF4-FFF2-40B4-BE49-F238E27FC236}">
                <a16:creationId xmlns:a16="http://schemas.microsoft.com/office/drawing/2014/main" id="{B468660B-A7B9-4CDE-B55B-178A91693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24744"/>
            <a:ext cx="4331281"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CE8FCF-9966-4127-94DB-B6DF1197D9A0}"/>
              </a:ext>
            </a:extLst>
          </p:cNvPr>
          <p:cNvSpPr txBox="1"/>
          <p:nvPr/>
        </p:nvSpPr>
        <p:spPr>
          <a:xfrm>
            <a:off x="2555776" y="1217077"/>
            <a:ext cx="1221809" cy="369332"/>
          </a:xfrm>
          <a:prstGeom prst="rect">
            <a:avLst/>
          </a:prstGeom>
          <a:noFill/>
        </p:spPr>
        <p:txBody>
          <a:bodyPr wrap="none" rtlCol="0">
            <a:spAutoFit/>
          </a:bodyPr>
          <a:lstStyle/>
          <a:p>
            <a:r>
              <a:rPr lang="en-US" dirty="0"/>
              <a:t>Test data 1</a:t>
            </a:r>
          </a:p>
        </p:txBody>
      </p:sp>
      <p:sp>
        <p:nvSpPr>
          <p:cNvPr id="12" name="TextBox 11">
            <a:extLst>
              <a:ext uri="{FF2B5EF4-FFF2-40B4-BE49-F238E27FC236}">
                <a16:creationId xmlns:a16="http://schemas.microsoft.com/office/drawing/2014/main" id="{88E16E41-93B9-4049-A27F-F59D72A1DA64}"/>
              </a:ext>
            </a:extLst>
          </p:cNvPr>
          <p:cNvSpPr txBox="1"/>
          <p:nvPr/>
        </p:nvSpPr>
        <p:spPr>
          <a:xfrm>
            <a:off x="251520" y="2132856"/>
            <a:ext cx="790601" cy="369332"/>
          </a:xfrm>
          <a:prstGeom prst="rect">
            <a:avLst/>
          </a:prstGeom>
          <a:noFill/>
          <a:ln>
            <a:solidFill>
              <a:schemeClr val="accent2"/>
            </a:solidFill>
          </a:ln>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model</a:t>
            </a:r>
          </a:p>
        </p:txBody>
      </p:sp>
      <p:sp>
        <p:nvSpPr>
          <p:cNvPr id="13" name="Rectangle 12">
            <a:extLst>
              <a:ext uri="{FF2B5EF4-FFF2-40B4-BE49-F238E27FC236}">
                <a16:creationId xmlns:a16="http://schemas.microsoft.com/office/drawing/2014/main" id="{2700D8B7-4E1B-4FFE-AE7B-CD0CFC71947F}"/>
              </a:ext>
            </a:extLst>
          </p:cNvPr>
          <p:cNvSpPr/>
          <p:nvPr/>
        </p:nvSpPr>
        <p:spPr>
          <a:xfrm>
            <a:off x="2123728" y="1309410"/>
            <a:ext cx="288032" cy="18466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29F8D8-06E9-462A-8103-E680C56AB437}"/>
              </a:ext>
            </a:extLst>
          </p:cNvPr>
          <p:cNvSpPr/>
          <p:nvPr/>
        </p:nvSpPr>
        <p:spPr>
          <a:xfrm>
            <a:off x="2123728" y="1948190"/>
            <a:ext cx="288032" cy="18466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48DD3F-F2C4-4723-9FC8-42DB37E0C6AF}"/>
              </a:ext>
            </a:extLst>
          </p:cNvPr>
          <p:cNvSpPr/>
          <p:nvPr/>
        </p:nvSpPr>
        <p:spPr>
          <a:xfrm>
            <a:off x="2123728" y="2586970"/>
            <a:ext cx="288032" cy="18466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FD50D9-D4BE-4C9B-9C8C-0EA600AD5C89}"/>
              </a:ext>
            </a:extLst>
          </p:cNvPr>
          <p:cNvSpPr/>
          <p:nvPr/>
        </p:nvSpPr>
        <p:spPr>
          <a:xfrm>
            <a:off x="2123728" y="4581128"/>
            <a:ext cx="288032" cy="184666"/>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76B3189-5363-4493-9B6B-EE95C8BF07BE}"/>
              </a:ext>
            </a:extLst>
          </p:cNvPr>
          <p:cNvSpPr txBox="1"/>
          <p:nvPr/>
        </p:nvSpPr>
        <p:spPr>
          <a:xfrm>
            <a:off x="2555776" y="1855857"/>
            <a:ext cx="1221809" cy="369332"/>
          </a:xfrm>
          <a:prstGeom prst="rect">
            <a:avLst/>
          </a:prstGeom>
          <a:noFill/>
        </p:spPr>
        <p:txBody>
          <a:bodyPr wrap="none" rtlCol="0">
            <a:spAutoFit/>
          </a:bodyPr>
          <a:lstStyle/>
          <a:p>
            <a:r>
              <a:rPr lang="en-US" dirty="0"/>
              <a:t>Test data 2</a:t>
            </a:r>
          </a:p>
        </p:txBody>
      </p:sp>
      <p:sp>
        <p:nvSpPr>
          <p:cNvPr id="18" name="TextBox 17">
            <a:extLst>
              <a:ext uri="{FF2B5EF4-FFF2-40B4-BE49-F238E27FC236}">
                <a16:creationId xmlns:a16="http://schemas.microsoft.com/office/drawing/2014/main" id="{531760E8-B2CA-47D5-A61C-22FE716E586D}"/>
              </a:ext>
            </a:extLst>
          </p:cNvPr>
          <p:cNvSpPr txBox="1"/>
          <p:nvPr/>
        </p:nvSpPr>
        <p:spPr>
          <a:xfrm>
            <a:off x="2661168" y="2483324"/>
            <a:ext cx="1221809" cy="369332"/>
          </a:xfrm>
          <a:prstGeom prst="rect">
            <a:avLst/>
          </a:prstGeom>
          <a:noFill/>
        </p:spPr>
        <p:txBody>
          <a:bodyPr wrap="none" rtlCol="0">
            <a:spAutoFit/>
          </a:bodyPr>
          <a:lstStyle/>
          <a:p>
            <a:r>
              <a:rPr lang="en-US" dirty="0"/>
              <a:t>Test data 3</a:t>
            </a:r>
          </a:p>
        </p:txBody>
      </p:sp>
      <p:sp>
        <p:nvSpPr>
          <p:cNvPr id="19" name="TextBox 18">
            <a:extLst>
              <a:ext uri="{FF2B5EF4-FFF2-40B4-BE49-F238E27FC236}">
                <a16:creationId xmlns:a16="http://schemas.microsoft.com/office/drawing/2014/main" id="{F0D7B9BA-321A-4320-AB2A-040919983C28}"/>
              </a:ext>
            </a:extLst>
          </p:cNvPr>
          <p:cNvSpPr txBox="1"/>
          <p:nvPr/>
        </p:nvSpPr>
        <p:spPr>
          <a:xfrm>
            <a:off x="2661168" y="4468804"/>
            <a:ext cx="1226618" cy="369332"/>
          </a:xfrm>
          <a:prstGeom prst="rect">
            <a:avLst/>
          </a:prstGeom>
          <a:noFill/>
        </p:spPr>
        <p:txBody>
          <a:bodyPr wrap="none" rtlCol="0">
            <a:spAutoFit/>
          </a:bodyPr>
          <a:lstStyle/>
          <a:p>
            <a:r>
              <a:rPr lang="en-US" dirty="0"/>
              <a:t>Test data n</a:t>
            </a:r>
          </a:p>
        </p:txBody>
      </p:sp>
      <p:sp>
        <p:nvSpPr>
          <p:cNvPr id="20" name="TextBox 19">
            <a:extLst>
              <a:ext uri="{FF2B5EF4-FFF2-40B4-BE49-F238E27FC236}">
                <a16:creationId xmlns:a16="http://schemas.microsoft.com/office/drawing/2014/main" id="{6468F408-EA0E-4C0D-8D34-B9DC43BC3FCF}"/>
              </a:ext>
            </a:extLst>
          </p:cNvPr>
          <p:cNvSpPr txBox="1"/>
          <p:nvPr/>
        </p:nvSpPr>
        <p:spPr>
          <a:xfrm>
            <a:off x="2195736" y="3717032"/>
            <a:ext cx="343364" cy="369332"/>
          </a:xfrm>
          <a:prstGeom prst="rect">
            <a:avLst/>
          </a:prstGeom>
          <a:noFill/>
        </p:spPr>
        <p:txBody>
          <a:bodyPr wrap="none" rtlCol="0">
            <a:spAutoFit/>
          </a:bodyPr>
          <a:lstStyle/>
          <a:p>
            <a:r>
              <a:rPr lang="en-US" dirty="0"/>
              <a:t>…</a:t>
            </a:r>
          </a:p>
        </p:txBody>
      </p:sp>
      <p:cxnSp>
        <p:nvCxnSpPr>
          <p:cNvPr id="22" name="Straight Arrow Connector 21">
            <a:extLst>
              <a:ext uri="{FF2B5EF4-FFF2-40B4-BE49-F238E27FC236}">
                <a16:creationId xmlns:a16="http://schemas.microsoft.com/office/drawing/2014/main" id="{84A058CC-0B1F-4029-9F44-27050E2D835B}"/>
              </a:ext>
            </a:extLst>
          </p:cNvPr>
          <p:cNvCxnSpPr>
            <a:stCxn id="12" idx="3"/>
            <a:endCxn id="13" idx="1"/>
          </p:cNvCxnSpPr>
          <p:nvPr/>
        </p:nvCxnSpPr>
        <p:spPr>
          <a:xfrm flipV="1">
            <a:off x="1042121" y="1401743"/>
            <a:ext cx="1081607" cy="91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B084ED-0FB2-400E-8B54-DEA6A6D5C8E4}"/>
              </a:ext>
            </a:extLst>
          </p:cNvPr>
          <p:cNvSpPr txBox="1"/>
          <p:nvPr/>
        </p:nvSpPr>
        <p:spPr>
          <a:xfrm>
            <a:off x="1115616" y="1541765"/>
            <a:ext cx="543739" cy="369332"/>
          </a:xfrm>
          <a:prstGeom prst="rect">
            <a:avLst/>
          </a:prstGeom>
          <a:noFill/>
        </p:spPr>
        <p:txBody>
          <a:bodyPr wrap="none" rtlCol="0">
            <a:spAutoFit/>
          </a:bodyPr>
          <a:lstStyle/>
          <a:p>
            <a:r>
              <a:rPr lang="en-US" dirty="0"/>
              <a:t>test</a:t>
            </a:r>
          </a:p>
        </p:txBody>
      </p:sp>
      <p:cxnSp>
        <p:nvCxnSpPr>
          <p:cNvPr id="25" name="Connector: Elbow 24">
            <a:extLst>
              <a:ext uri="{FF2B5EF4-FFF2-40B4-BE49-F238E27FC236}">
                <a16:creationId xmlns:a16="http://schemas.microsoft.com/office/drawing/2014/main" id="{43197C6B-2B6A-410C-9C77-93BA71FDED89}"/>
              </a:ext>
            </a:extLst>
          </p:cNvPr>
          <p:cNvCxnSpPr>
            <a:cxnSpLocks/>
            <a:stCxn id="23" idx="0"/>
            <a:endCxn id="26" idx="0"/>
          </p:cNvCxnSpPr>
          <p:nvPr/>
        </p:nvCxnSpPr>
        <p:spPr>
          <a:xfrm rot="16200000" flipH="1">
            <a:off x="4307981" y="-1378730"/>
            <a:ext cx="305926" cy="6146917"/>
          </a:xfrm>
          <a:prstGeom prst="bentConnector3">
            <a:avLst>
              <a:gd name="adj1" fmla="val -36955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A08F2B5-42A9-4910-BB94-93854230B0A2}"/>
              </a:ext>
            </a:extLst>
          </p:cNvPr>
          <p:cNvSpPr/>
          <p:nvPr/>
        </p:nvSpPr>
        <p:spPr>
          <a:xfrm>
            <a:off x="7462395" y="1847691"/>
            <a:ext cx="144016" cy="192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F49A768-A6F7-48DD-ADE3-05783C32DCF7}"/>
              </a:ext>
            </a:extLst>
          </p:cNvPr>
          <p:cNvCxnSpPr>
            <a:stCxn id="12" idx="3"/>
            <a:endCxn id="14" idx="1"/>
          </p:cNvCxnSpPr>
          <p:nvPr/>
        </p:nvCxnSpPr>
        <p:spPr>
          <a:xfrm flipV="1">
            <a:off x="1042121" y="2040523"/>
            <a:ext cx="1081607"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A49FB25-EF95-4C7B-818E-FD7192EDD44F}"/>
              </a:ext>
            </a:extLst>
          </p:cNvPr>
          <p:cNvSpPr txBox="1"/>
          <p:nvPr/>
        </p:nvSpPr>
        <p:spPr>
          <a:xfrm>
            <a:off x="1395656" y="1847999"/>
            <a:ext cx="543739" cy="369332"/>
          </a:xfrm>
          <a:prstGeom prst="rect">
            <a:avLst/>
          </a:prstGeom>
          <a:noFill/>
        </p:spPr>
        <p:txBody>
          <a:bodyPr wrap="none" rtlCol="0">
            <a:spAutoFit/>
          </a:bodyPr>
          <a:lstStyle/>
          <a:p>
            <a:r>
              <a:rPr lang="en-US" dirty="0"/>
              <a:t>test</a:t>
            </a:r>
          </a:p>
        </p:txBody>
      </p:sp>
      <p:cxnSp>
        <p:nvCxnSpPr>
          <p:cNvPr id="32" name="Connector: Elbow 31">
            <a:extLst>
              <a:ext uri="{FF2B5EF4-FFF2-40B4-BE49-F238E27FC236}">
                <a16:creationId xmlns:a16="http://schemas.microsoft.com/office/drawing/2014/main" id="{D7A659A4-B71C-4E8E-8A1D-20F99AEF2AC0}"/>
              </a:ext>
            </a:extLst>
          </p:cNvPr>
          <p:cNvCxnSpPr>
            <a:cxnSpLocks/>
            <a:stCxn id="31" idx="0"/>
            <a:endCxn id="35" idx="2"/>
          </p:cNvCxnSpPr>
          <p:nvPr/>
        </p:nvCxnSpPr>
        <p:spPr>
          <a:xfrm rot="16200000" flipH="1">
            <a:off x="4447900" y="-932376"/>
            <a:ext cx="662355" cy="6223105"/>
          </a:xfrm>
          <a:prstGeom prst="bentConnector5">
            <a:avLst>
              <a:gd name="adj1" fmla="val -34513"/>
              <a:gd name="adj2" fmla="val 43010"/>
              <a:gd name="adj3" fmla="val 19086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628ED31-A44B-4F02-BAA5-50AC39E223A7}"/>
              </a:ext>
            </a:extLst>
          </p:cNvPr>
          <p:cNvSpPr/>
          <p:nvPr/>
        </p:nvSpPr>
        <p:spPr>
          <a:xfrm>
            <a:off x="7818623" y="2317522"/>
            <a:ext cx="144016" cy="192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FF4FD4B-0188-46DD-9709-9FC38BAE75A6}"/>
              </a:ext>
            </a:extLst>
          </p:cNvPr>
          <p:cNvSpPr txBox="1"/>
          <p:nvPr/>
        </p:nvSpPr>
        <p:spPr>
          <a:xfrm>
            <a:off x="2051720" y="71174"/>
            <a:ext cx="5205271" cy="369332"/>
          </a:xfrm>
          <a:prstGeom prst="rect">
            <a:avLst/>
          </a:prstGeom>
          <a:noFill/>
        </p:spPr>
        <p:txBody>
          <a:bodyPr wrap="none" rtlCol="0">
            <a:spAutoFit/>
          </a:bodyPr>
          <a:lstStyle/>
          <a:p>
            <a:r>
              <a:rPr lang="en-US" dirty="0"/>
              <a:t>We can get an F1 score by test the model on the data</a:t>
            </a:r>
          </a:p>
        </p:txBody>
      </p:sp>
    </p:spTree>
    <p:extLst>
      <p:ext uri="{BB962C8B-B14F-4D97-AF65-F5344CB8AC3E}">
        <p14:creationId xmlns:p14="http://schemas.microsoft.com/office/powerpoint/2010/main" val="52757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files.oaiusercontent.com/file-pU9HuurjYJp61cNDMANnZPaP?se=2023-11-07T20%3A20%3A10Z&amp;sp=r&amp;sv=2021-08-06&amp;sr=b&amp;rscc=max-age%3D3599%2C%20immutable&amp;rscd=attachment%3B%20filename%3D5cc0145d-0e89-4eab-a181-3e401e4cd361&amp;sig=prHGLY/BVYH2tVrgmFKf7P5cw13hKzlzb9y8LomHUMA%3D">
            <a:extLst>
              <a:ext uri="{FF2B5EF4-FFF2-40B4-BE49-F238E27FC236}">
                <a16:creationId xmlns:a16="http://schemas.microsoft.com/office/drawing/2014/main" id="{7464B7FE-A5E2-4983-AA95-9AC0326D9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10" y="692695"/>
            <a:ext cx="6687126" cy="435475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7869AC6E-5254-4390-8AB7-049291B54F81}"/>
              </a:ext>
            </a:extLst>
          </p:cNvPr>
          <p:cNvSpPr/>
          <p:nvPr/>
        </p:nvSpPr>
        <p:spPr>
          <a:xfrm>
            <a:off x="6933782" y="2060848"/>
            <a:ext cx="405719" cy="1296144"/>
          </a:xfrm>
          <a:prstGeom prst="rightBrace">
            <a:avLst>
              <a:gd name="adj1" fmla="val 7904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C2BF29C6-1CAA-4803-AE97-59E3AE6BE4BA}"/>
              </a:ext>
            </a:extLst>
          </p:cNvPr>
          <p:cNvSpPr txBox="1"/>
          <p:nvPr/>
        </p:nvSpPr>
        <p:spPr>
          <a:xfrm>
            <a:off x="7236296" y="2685409"/>
            <a:ext cx="978153" cy="369332"/>
          </a:xfrm>
          <a:prstGeom prst="rect">
            <a:avLst/>
          </a:prstGeom>
          <a:noFill/>
        </p:spPr>
        <p:txBody>
          <a:bodyPr wrap="none" rtlCol="0">
            <a:spAutoFit/>
          </a:bodyPr>
          <a:lstStyle/>
          <a:p>
            <a:r>
              <a:rPr lang="en-US" dirty="0"/>
              <a:t>variance</a:t>
            </a:r>
          </a:p>
        </p:txBody>
      </p:sp>
      <p:cxnSp>
        <p:nvCxnSpPr>
          <p:cNvPr id="8" name="Straight Connector 7">
            <a:extLst>
              <a:ext uri="{FF2B5EF4-FFF2-40B4-BE49-F238E27FC236}">
                <a16:creationId xmlns:a16="http://schemas.microsoft.com/office/drawing/2014/main" id="{C3137C41-F52D-45EB-97AC-6743457C2468}"/>
              </a:ext>
            </a:extLst>
          </p:cNvPr>
          <p:cNvCxnSpPr>
            <a:cxnSpLocks/>
          </p:cNvCxnSpPr>
          <p:nvPr/>
        </p:nvCxnSpPr>
        <p:spPr>
          <a:xfrm>
            <a:off x="227275" y="2497429"/>
            <a:ext cx="8316017"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29E32D-A8B8-4685-8303-65FEEA337294}"/>
              </a:ext>
            </a:extLst>
          </p:cNvPr>
          <p:cNvSpPr txBox="1"/>
          <p:nvPr/>
        </p:nvSpPr>
        <p:spPr>
          <a:xfrm>
            <a:off x="7617794" y="2198492"/>
            <a:ext cx="562975" cy="369332"/>
          </a:xfrm>
          <a:prstGeom prst="rect">
            <a:avLst/>
          </a:prstGeom>
          <a:noFill/>
        </p:spPr>
        <p:txBody>
          <a:bodyPr wrap="none" rtlCol="0">
            <a:spAutoFit/>
          </a:bodyPr>
          <a:lstStyle/>
          <a:p>
            <a:r>
              <a:rPr lang="en-US" dirty="0"/>
              <a:t>Bias</a:t>
            </a:r>
          </a:p>
        </p:txBody>
      </p:sp>
      <p:sp>
        <p:nvSpPr>
          <p:cNvPr id="12" name="TextBox 11">
            <a:extLst>
              <a:ext uri="{FF2B5EF4-FFF2-40B4-BE49-F238E27FC236}">
                <a16:creationId xmlns:a16="http://schemas.microsoft.com/office/drawing/2014/main" id="{B434B04B-035F-44B0-A689-276C87E513AD}"/>
              </a:ext>
            </a:extLst>
          </p:cNvPr>
          <p:cNvSpPr txBox="1"/>
          <p:nvPr/>
        </p:nvSpPr>
        <p:spPr>
          <a:xfrm>
            <a:off x="227275" y="5188665"/>
            <a:ext cx="8737213" cy="1200329"/>
          </a:xfrm>
          <a:prstGeom prst="rect">
            <a:avLst/>
          </a:prstGeom>
          <a:noFill/>
        </p:spPr>
        <p:txBody>
          <a:bodyPr wrap="square" rtlCol="0">
            <a:spAutoFit/>
          </a:bodyPr>
          <a:lstStyle/>
          <a:p>
            <a:r>
              <a:rPr lang="en-US" dirty="0"/>
              <a:t>So in our case, the bias is high(the average F1 is low), the variance is high.</a:t>
            </a:r>
          </a:p>
          <a:p>
            <a:r>
              <a:rPr lang="en-US" dirty="0"/>
              <a:t>&lt;- The average value of the F1 score is approximately 0.563, and</a:t>
            </a:r>
          </a:p>
          <a:p>
            <a:r>
              <a:rPr lang="en-US" dirty="0"/>
              <a:t> the interquartile range (IQR), which represents the variance between the top and bottom of the box in the boxplot, is 0.125.​</a:t>
            </a:r>
          </a:p>
        </p:txBody>
      </p:sp>
      <p:sp>
        <p:nvSpPr>
          <p:cNvPr id="2" name="TextBox 1">
            <a:extLst>
              <a:ext uri="{FF2B5EF4-FFF2-40B4-BE49-F238E27FC236}">
                <a16:creationId xmlns:a16="http://schemas.microsoft.com/office/drawing/2014/main" id="{9DE76568-6BC8-411A-ADCD-FDF71626C7E2}"/>
              </a:ext>
            </a:extLst>
          </p:cNvPr>
          <p:cNvSpPr txBox="1"/>
          <p:nvPr/>
        </p:nvSpPr>
        <p:spPr>
          <a:xfrm>
            <a:off x="395536" y="173896"/>
            <a:ext cx="2416046" cy="369332"/>
          </a:xfrm>
          <a:prstGeom prst="rect">
            <a:avLst/>
          </a:prstGeom>
          <a:noFill/>
        </p:spPr>
        <p:txBody>
          <a:bodyPr wrap="none" rtlCol="0">
            <a:spAutoFit/>
          </a:bodyPr>
          <a:lstStyle/>
          <a:p>
            <a:pPr marL="285750" indent="-285750">
              <a:buFont typeface="Arial" panose="020B0604020202020204" pitchFamily="34" charset="0"/>
              <a:buChar char="•"/>
            </a:pPr>
            <a:r>
              <a:rPr lang="en-US" dirty="0"/>
              <a:t>Results of our model</a:t>
            </a:r>
          </a:p>
        </p:txBody>
      </p:sp>
    </p:spTree>
    <p:extLst>
      <p:ext uri="{BB962C8B-B14F-4D97-AF65-F5344CB8AC3E}">
        <p14:creationId xmlns:p14="http://schemas.microsoft.com/office/powerpoint/2010/main" val="193903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525F7-0788-4C0F-A8C4-97A3AB175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88641"/>
            <a:ext cx="4464496" cy="1488166"/>
          </a:xfrm>
          <a:prstGeom prst="rect">
            <a:avLst/>
          </a:prstGeom>
        </p:spPr>
      </p:pic>
      <p:pic>
        <p:nvPicPr>
          <p:cNvPr id="8" name="Picture 7">
            <a:extLst>
              <a:ext uri="{FF2B5EF4-FFF2-40B4-BE49-F238E27FC236}">
                <a16:creationId xmlns:a16="http://schemas.microsoft.com/office/drawing/2014/main" id="{36B63C89-F792-4BB3-A505-27D0B25387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05000"/>
            <a:ext cx="4572000" cy="1524000"/>
          </a:xfrm>
          <a:prstGeom prst="rect">
            <a:avLst/>
          </a:prstGeom>
        </p:spPr>
      </p:pic>
      <p:pic>
        <p:nvPicPr>
          <p:cNvPr id="10" name="Picture 9">
            <a:extLst>
              <a:ext uri="{FF2B5EF4-FFF2-40B4-BE49-F238E27FC236}">
                <a16:creationId xmlns:a16="http://schemas.microsoft.com/office/drawing/2014/main" id="{868E3504-D80F-4743-8E32-DC7CE6B9C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3657194"/>
            <a:ext cx="4572000" cy="1524000"/>
          </a:xfrm>
          <a:prstGeom prst="rect">
            <a:avLst/>
          </a:prstGeom>
        </p:spPr>
      </p:pic>
      <p:pic>
        <p:nvPicPr>
          <p:cNvPr id="12" name="Picture 11">
            <a:extLst>
              <a:ext uri="{FF2B5EF4-FFF2-40B4-BE49-F238E27FC236}">
                <a16:creationId xmlns:a16="http://schemas.microsoft.com/office/drawing/2014/main" id="{34C11896-A89B-43C8-8FD7-C409A87F96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6016" y="211017"/>
            <a:ext cx="4104453" cy="1368151"/>
          </a:xfrm>
          <a:prstGeom prst="rect">
            <a:avLst/>
          </a:prstGeom>
        </p:spPr>
      </p:pic>
      <p:pic>
        <p:nvPicPr>
          <p:cNvPr id="14" name="Picture 13">
            <a:extLst>
              <a:ext uri="{FF2B5EF4-FFF2-40B4-BE49-F238E27FC236}">
                <a16:creationId xmlns:a16="http://schemas.microsoft.com/office/drawing/2014/main" id="{04471FBB-E26C-4D4B-B846-240AFF970B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258" y="1905000"/>
            <a:ext cx="4283968" cy="1427989"/>
          </a:xfrm>
          <a:prstGeom prst="rect">
            <a:avLst/>
          </a:prstGeom>
        </p:spPr>
      </p:pic>
      <p:pic>
        <p:nvPicPr>
          <p:cNvPr id="16" name="Picture 15">
            <a:extLst>
              <a:ext uri="{FF2B5EF4-FFF2-40B4-BE49-F238E27FC236}">
                <a16:creationId xmlns:a16="http://schemas.microsoft.com/office/drawing/2014/main" id="{C0F13F68-F6B2-41DB-BDDE-F30E8E0BDF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4577" y="3657193"/>
            <a:ext cx="4335649" cy="1445216"/>
          </a:xfrm>
          <a:prstGeom prst="rect">
            <a:avLst/>
          </a:prstGeom>
        </p:spPr>
      </p:pic>
      <p:sp>
        <p:nvSpPr>
          <p:cNvPr id="17" name="TextBox 16">
            <a:extLst>
              <a:ext uri="{FF2B5EF4-FFF2-40B4-BE49-F238E27FC236}">
                <a16:creationId xmlns:a16="http://schemas.microsoft.com/office/drawing/2014/main" id="{04008A66-CFB0-4BA4-A0EA-1C90E6C10C50}"/>
              </a:ext>
            </a:extLst>
          </p:cNvPr>
          <p:cNvSpPr txBox="1"/>
          <p:nvPr/>
        </p:nvSpPr>
        <p:spPr>
          <a:xfrm>
            <a:off x="3707904" y="5877272"/>
            <a:ext cx="2231701" cy="369332"/>
          </a:xfrm>
          <a:prstGeom prst="rect">
            <a:avLst/>
          </a:prstGeom>
          <a:noFill/>
        </p:spPr>
        <p:txBody>
          <a:bodyPr wrap="none" rtlCol="0">
            <a:spAutoFit/>
          </a:bodyPr>
          <a:lstStyle/>
          <a:p>
            <a:r>
              <a:rPr lang="en-US" dirty="0"/>
              <a:t>Some running results</a:t>
            </a:r>
          </a:p>
        </p:txBody>
      </p:sp>
    </p:spTree>
    <p:extLst>
      <p:ext uri="{BB962C8B-B14F-4D97-AF65-F5344CB8AC3E}">
        <p14:creationId xmlns:p14="http://schemas.microsoft.com/office/powerpoint/2010/main" val="12102211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271</Words>
  <Application>Microsoft Office PowerPoint</Application>
  <DocSecurity>0</DocSecurity>
  <PresentationFormat>On-screen Show (4:3)</PresentationFormat>
  <Paragraphs>33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TJ Zhang</cp:lastModifiedBy>
  <cp:revision>25</cp:revision>
  <dcterms:created xsi:type="dcterms:W3CDTF">2020-09-04T07:12:08Z</dcterms:created>
  <dcterms:modified xsi:type="dcterms:W3CDTF">2023-11-08T17:24:01Z</dcterms:modified>
  <cp:category/>
  <dc:identifier/>
  <cp:contentStatus/>
  <dc:language/>
  <cp:version/>
</cp:coreProperties>
</file>